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256" r:id="rId5"/>
    <p:sldId id="278" r:id="rId6"/>
    <p:sldId id="284" r:id="rId7"/>
    <p:sldId id="265" r:id="rId8"/>
    <p:sldId id="261" r:id="rId9"/>
    <p:sldId id="260" r:id="rId10"/>
    <p:sldId id="28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95" autoAdjust="0"/>
  </p:normalViewPr>
  <p:slideViewPr>
    <p:cSldViewPr snapToGrid="0">
      <p:cViewPr varScale="1">
        <p:scale>
          <a:sx n="68" d="100"/>
          <a:sy n="68" d="100"/>
        </p:scale>
        <p:origin x="816" y="60"/>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7/14/2024</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7/14/2024</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7/14/2024</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7/14/2024</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7/14/2024</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7/14/2024</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7/14/2024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7/14/2024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7/14/2024</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7/14/2024</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7/14/2024</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7/14/2024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914513" y="876299"/>
            <a:ext cx="5181486" cy="4201888"/>
          </a:xfrm>
        </p:spPr>
        <p:txBody>
          <a:bodyPr>
            <a:normAutofit/>
          </a:bodyPr>
          <a:lstStyle/>
          <a:p>
            <a:r>
              <a:rPr lang="en-US" sz="6000" b="1" dirty="0"/>
              <a:t>Crop Production Analysis in India</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p:txBody>
          <a:bodyPr/>
          <a:lstStyle/>
          <a:p>
            <a:endParaRPr lang="en-US" dirty="0"/>
          </a:p>
        </p:txBody>
      </p:sp>
      <p:pic>
        <p:nvPicPr>
          <p:cNvPr id="10" name="Picture Placeholder 9" descr="beauty products on a table with accent leaves">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1002322" y="1858587"/>
            <a:ext cx="5093678" cy="4481441"/>
          </a:xfrm>
        </p:spPr>
        <p:txBody>
          <a:bodyPr>
            <a:normAutofit fontScale="92500" lnSpcReduction="10000"/>
          </a:bodyPr>
          <a:lstStyle/>
          <a:p>
            <a:r>
              <a:rPr lang="en-US" dirty="0"/>
              <a:t>The agricultural sector in India plays a critical role in ensuring food security for a growing population. However, traditional farming methods are often resource-intensive and struggle to keep pace with rising demand. This presentation explores the potential of big data analytics to revolutionize crop production in India. We'll analyze a vast dataset on crop production spanning several years, aiming to predict future yields and identify key factors influencing crop success. By leveraging big data, we can empower Indian farmers to make informed decisions and optimize their agricultural practices for a more sustainable and abundant future.</a:t>
            </a:r>
          </a:p>
          <a:p>
            <a:endParaRPr lang="en-US" dirty="0"/>
          </a:p>
        </p:txBody>
      </p:sp>
      <p:pic>
        <p:nvPicPr>
          <p:cNvPr id="27" name="Picture Placeholder 26" descr="common foods that can be found in beauty products like coconut, avacado, honey, etc.&#10;">
            <a:extLst>
              <a:ext uri="{FF2B5EF4-FFF2-40B4-BE49-F238E27FC236}">
                <a16:creationId xmlns:a16="http://schemas.microsoft.com/office/drawing/2014/main" id="{FC80FA98-D238-41BC-848B-15F7D2C9D0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6210300" y="433966"/>
            <a:ext cx="4953000" cy="3090862"/>
          </a:xfrm>
        </p:spPr>
      </p:pic>
      <p:pic>
        <p:nvPicPr>
          <p:cNvPr id="29" name="Picture Placeholder 28" descr="sunflower">
            <a:extLst>
              <a:ext uri="{FF2B5EF4-FFF2-40B4-BE49-F238E27FC236}">
                <a16:creationId xmlns:a16="http://schemas.microsoft.com/office/drawing/2014/main" id="{071DE959-F62C-476A-A8B1-B4C0E3CC7BA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pic>
        <p:nvPicPr>
          <p:cNvPr id="31" name="Picture Placeholder 30" descr="pink flower">
            <a:extLst>
              <a:ext uri="{FF2B5EF4-FFF2-40B4-BE49-F238E27FC236}">
                <a16:creationId xmlns:a16="http://schemas.microsoft.com/office/drawing/2014/main" id="{26F59C63-890F-4F30-B979-40A77F09EDB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p:pic>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7/14/2024</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37129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 name="Picture Placeholder 12" descr="pink flower">
            <a:extLst>
              <a:ext uri="{FF2B5EF4-FFF2-40B4-BE49-F238E27FC236}">
                <a16:creationId xmlns:a16="http://schemas.microsoft.com/office/drawing/2014/main" id="{51A5A3C0-E655-407D-9CFE-9E0D62FA16A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2147" y="-31173"/>
            <a:ext cx="3938588" cy="6400800"/>
          </a:xfrm>
        </p:spPr>
      </p:pic>
      <p:sp>
        <p:nvSpPr>
          <p:cNvPr id="24" name="TextBox 23">
            <a:extLst>
              <a:ext uri="{FF2B5EF4-FFF2-40B4-BE49-F238E27FC236}">
                <a16:creationId xmlns:a16="http://schemas.microsoft.com/office/drawing/2014/main" id="{9D25A50B-BB2E-4F06-82AE-76A92D7CC3B8}"/>
              </a:ext>
            </a:extLst>
          </p:cNvPr>
          <p:cNvSpPr txBox="1"/>
          <p:nvPr/>
        </p:nvSpPr>
        <p:spPr>
          <a:xfrm>
            <a:off x="6096000" y="4076935"/>
            <a:ext cx="5149850" cy="505459"/>
          </a:xfrm>
          <a:prstGeom prst="rect">
            <a:avLst/>
          </a:prstGeom>
        </p:spPr>
        <p:txBody>
          <a:bodyPr vert="horz" lIns="91440" tIns="45720" rIns="91440" bIns="45720" rtlCol="0" anchor="t">
            <a:normAutofit fontScale="97500"/>
          </a:bodyPr>
          <a:lstStyle>
            <a:lvl1pPr lvl="0">
              <a:lnSpc>
                <a:spcPct val="150000"/>
              </a:lnSpc>
              <a:spcBef>
                <a:spcPts val="0"/>
              </a:spcBef>
              <a:buNone/>
              <a:defRPr lang="en-US" sz="2000">
                <a:solidFill>
                  <a:schemeClr val="accent2">
                    <a:lumMod val="50000"/>
                  </a:schemeClr>
                </a:solidFill>
              </a:defRPr>
            </a:lvl1pPr>
          </a:lstStyle>
          <a:p>
            <a:pPr algn="r"/>
            <a:endParaRPr lang="en-US" dirty="0"/>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7/14/2024</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3" name="Title 2">
            <a:extLst>
              <a:ext uri="{FF2B5EF4-FFF2-40B4-BE49-F238E27FC236}">
                <a16:creationId xmlns:a16="http://schemas.microsoft.com/office/drawing/2014/main" id="{9E585F2A-2A4C-2540-2350-785228151CA5}"/>
              </a:ext>
            </a:extLst>
          </p:cNvPr>
          <p:cNvSpPr>
            <a:spLocks noGrp="1"/>
          </p:cNvSpPr>
          <p:nvPr>
            <p:ph type="title"/>
          </p:nvPr>
        </p:nvSpPr>
        <p:spPr>
          <a:xfrm>
            <a:off x="6372664" y="590843"/>
            <a:ext cx="4873185" cy="5778784"/>
          </a:xfrm>
        </p:spPr>
        <p:txBody>
          <a:bodyPr>
            <a:noAutofit/>
          </a:bodyPr>
          <a:lstStyle/>
          <a:p>
            <a:pPr marL="0" indent="0" algn="just">
              <a:lnSpc>
                <a:spcPct val="100000"/>
              </a:lnSpc>
              <a:buNone/>
            </a:pPr>
            <a:r>
              <a:rPr lang="en-US" sz="2400" b="1" dirty="0">
                <a:solidFill>
                  <a:srgbClr val="002060"/>
                </a:solidFill>
              </a:rPr>
              <a:t>           </a:t>
            </a:r>
            <a:r>
              <a:rPr lang="en-US" sz="4000" b="1" dirty="0">
                <a:solidFill>
                  <a:srgbClr val="002060"/>
                </a:solidFill>
              </a:rPr>
              <a:t>Details Of Data </a:t>
            </a:r>
            <a:br>
              <a:rPr lang="en-US" sz="2400" b="1" dirty="0">
                <a:solidFill>
                  <a:srgbClr val="002060"/>
                </a:solidFill>
              </a:rPr>
            </a:br>
            <a:br>
              <a:rPr lang="en-US" sz="2400" b="1" dirty="0">
                <a:solidFill>
                  <a:srgbClr val="002060"/>
                </a:solidFill>
              </a:rPr>
            </a:br>
            <a:br>
              <a:rPr lang="en-US" sz="2400" b="1" dirty="0">
                <a:solidFill>
                  <a:srgbClr val="002060"/>
                </a:solidFill>
              </a:rPr>
            </a:br>
            <a:r>
              <a:rPr lang="en-US" dirty="0">
                <a:solidFill>
                  <a:srgbClr val="3366FF"/>
                </a:solidFill>
                <a:cs typeface="Calibri"/>
              </a:rPr>
              <a:t>The data for this analysis would encompass a vast dataset on crop production in India over several years. This dataset could include information from various sources:</a:t>
            </a:r>
            <a:br>
              <a:rPr lang="en-US" dirty="0">
                <a:solidFill>
                  <a:srgbClr val="3366FF"/>
                </a:solidFill>
                <a:cs typeface="Calibri"/>
              </a:rPr>
            </a:br>
            <a:r>
              <a:rPr lang="en-US" dirty="0">
                <a:solidFill>
                  <a:srgbClr val="3366FF"/>
                </a:solidFill>
                <a:cs typeface="Calibri"/>
              </a:rPr>
              <a:t>State name, District name, Crop year, Season, Area, Production</a:t>
            </a:r>
            <a:br>
              <a:rPr lang="en-US" sz="2400" dirty="0">
                <a:solidFill>
                  <a:srgbClr val="3366FF"/>
                </a:solidFill>
                <a:cs typeface="Calibri"/>
              </a:rPr>
            </a:br>
            <a:br>
              <a:rPr lang="en-US" sz="2400" dirty="0">
                <a:solidFill>
                  <a:srgbClr val="3366FF"/>
                </a:solidFill>
                <a:cs typeface="Calibri"/>
              </a:rPr>
            </a:br>
            <a:endParaRPr lang="en-IN" sz="2400" b="1" dirty="0">
              <a:solidFill>
                <a:srgbClr val="3366FF"/>
              </a:solidFill>
            </a:endParaRPr>
          </a:p>
        </p:txBody>
      </p:sp>
    </p:spTree>
    <p:extLst>
      <p:ext uri="{BB962C8B-B14F-4D97-AF65-F5344CB8AC3E}">
        <p14:creationId xmlns:p14="http://schemas.microsoft.com/office/powerpoint/2010/main" val="348399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p:txBody>
          <a:bodyPr>
            <a:normAutofit fontScale="90000"/>
          </a:bodyPr>
          <a:lstStyle/>
          <a:p>
            <a:r>
              <a:rPr lang="en-IN" sz="7200" b="1" dirty="0"/>
              <a:t>Main KPIs</a:t>
            </a:r>
            <a:br>
              <a:rPr lang="en-IN" sz="7200" b="1" dirty="0"/>
            </a:br>
            <a:endParaRPr lang="en-US" dirty="0"/>
          </a:p>
        </p:txBody>
      </p:sp>
      <p:pic>
        <p:nvPicPr>
          <p:cNvPr id="20" name="Picture Placeholder 19" descr="yellow flowers&#10;">
            <a:extLst>
              <a:ext uri="{FF2B5EF4-FFF2-40B4-BE49-F238E27FC236}">
                <a16:creationId xmlns:a16="http://schemas.microsoft.com/office/drawing/2014/main" id="{1612D3C6-D0D2-4983-8DA7-E3A3B730333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8700" y="3543300"/>
            <a:ext cx="3924300" cy="3314700"/>
          </a:xfrm>
          <a:ln>
            <a:noFill/>
          </a:ln>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6191250" y="1981200"/>
            <a:ext cx="4972050" cy="4473575"/>
          </a:xfrm>
        </p:spPr>
        <p:txBody>
          <a:bodyPr>
            <a:normAutofit/>
          </a:bodyPr>
          <a:lstStyle/>
          <a:p>
            <a:pPr marL="342900" indent="-342900">
              <a:buFont typeface="+mj-lt"/>
              <a:buAutoNum type="arabicPeriod"/>
            </a:pPr>
            <a:r>
              <a:rPr lang="en-IN" sz="1600" dirty="0"/>
              <a:t>Sum of production by year</a:t>
            </a:r>
          </a:p>
          <a:p>
            <a:pPr marL="342900" indent="-342900">
              <a:buFont typeface="+mj-lt"/>
              <a:buAutoNum type="arabicPeriod"/>
            </a:pPr>
            <a:r>
              <a:rPr lang="en-IN" sz="1600" dirty="0"/>
              <a:t> Average yield and sum of production </a:t>
            </a:r>
          </a:p>
          <a:p>
            <a:pPr marL="342900" indent="-342900">
              <a:buFont typeface="+mj-lt"/>
              <a:buAutoNum type="arabicPeriod"/>
            </a:pPr>
            <a:r>
              <a:rPr lang="en-IN" sz="1600" dirty="0"/>
              <a:t> sum of production by state name </a:t>
            </a:r>
          </a:p>
          <a:p>
            <a:pPr marL="342900" indent="-342900">
              <a:buFont typeface="+mj-lt"/>
              <a:buAutoNum type="arabicPeriod"/>
            </a:pPr>
            <a:r>
              <a:rPr lang="en-IN" sz="1600" dirty="0"/>
              <a:t> sum of production  by state name and season</a:t>
            </a:r>
          </a:p>
          <a:p>
            <a:pPr marL="342900" indent="-342900">
              <a:buFont typeface="+mj-lt"/>
              <a:buAutoNum type="arabicPeriod"/>
            </a:pPr>
            <a:r>
              <a:rPr lang="en-IN" sz="1600" dirty="0"/>
              <a:t> sum of area</a:t>
            </a:r>
          </a:p>
          <a:p>
            <a:pPr marL="342900" indent="-342900">
              <a:buFont typeface="+mj-lt"/>
              <a:buAutoNum type="arabicPeriod"/>
            </a:pPr>
            <a:r>
              <a:rPr lang="en-IN" sz="1600" dirty="0"/>
              <a:t> Sum of production</a:t>
            </a:r>
            <a:endParaRPr lang="en-US" sz="1600" dirty="0">
              <a:solidFill>
                <a:schemeClr val="tx2">
                  <a:lumMod val="50000"/>
                </a:schemeClr>
              </a:solidFill>
              <a:cs typeface="Biome Light" panose="020B0303030204020804" pitchFamily="34" charset="0"/>
            </a:endParaRP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7/14/2024</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p:txBody>
          <a:bodyPr/>
          <a:lstStyle/>
          <a:p>
            <a:r>
              <a:rPr lang="en-US" dirty="0">
                <a:solidFill>
                  <a:srgbClr val="002060"/>
                </a:solidFill>
                <a:latin typeface="Baskerville Old Face" panose="02020602080505020303" pitchFamily="18" charset="77"/>
              </a:rPr>
              <a:t>My Dashboard </a:t>
            </a:r>
            <a:endParaRPr lang="en-US" dirty="0">
              <a:solidFill>
                <a:srgbClr val="002060"/>
              </a:solidFill>
            </a:endParaRPr>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7/14/2024</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6" name="Content Placeholder 5">
            <a:extLst>
              <a:ext uri="{FF2B5EF4-FFF2-40B4-BE49-F238E27FC236}">
                <a16:creationId xmlns:a16="http://schemas.microsoft.com/office/drawing/2014/main" id="{2169A86B-EAF0-995C-1BC7-5365FAA21396}"/>
              </a:ext>
            </a:extLst>
          </p:cNvPr>
          <p:cNvPicPr>
            <a:picLocks noGrp="1" noChangeAspect="1"/>
          </p:cNvPicPr>
          <p:nvPr>
            <p:ph sz="quarter" idx="11"/>
          </p:nvPr>
        </p:nvPicPr>
        <p:blipFill>
          <a:blip r:embed="rId2"/>
          <a:stretch>
            <a:fillRect/>
          </a:stretch>
        </p:blipFill>
        <p:spPr>
          <a:xfrm>
            <a:off x="0" y="2264898"/>
            <a:ext cx="7343335" cy="4123609"/>
          </a:xfrm>
        </p:spPr>
      </p:pic>
      <p:pic>
        <p:nvPicPr>
          <p:cNvPr id="11" name="Picture 10">
            <a:extLst>
              <a:ext uri="{FF2B5EF4-FFF2-40B4-BE49-F238E27FC236}">
                <a16:creationId xmlns:a16="http://schemas.microsoft.com/office/drawing/2014/main" id="{845AF0C0-0B08-52C4-108C-BDB343D11C4F}"/>
              </a:ext>
            </a:extLst>
          </p:cNvPr>
          <p:cNvPicPr>
            <a:picLocks noChangeAspect="1"/>
          </p:cNvPicPr>
          <p:nvPr/>
        </p:nvPicPr>
        <p:blipFill>
          <a:blip r:embed="rId3"/>
          <a:stretch>
            <a:fillRect/>
          </a:stretch>
        </p:blipFill>
        <p:spPr>
          <a:xfrm>
            <a:off x="7413966" y="2363372"/>
            <a:ext cx="4778033" cy="2686930"/>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solidFill>
                  <a:srgbClr val="002060"/>
                </a:solidFill>
                <a:latin typeface="Baskerville Old Face" panose="02020602080505020303" pitchFamily="18" charset="77"/>
              </a:rPr>
              <a:t>My Dashboard </a:t>
            </a:r>
            <a:endParaRPr lang="en-US" dirty="0"/>
          </a:p>
        </p:txBody>
      </p:sp>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7/14/2024</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7" name="Content Placeholder 6">
            <a:extLst>
              <a:ext uri="{FF2B5EF4-FFF2-40B4-BE49-F238E27FC236}">
                <a16:creationId xmlns:a16="http://schemas.microsoft.com/office/drawing/2014/main" id="{DFC87FF6-CE07-0E63-01C9-81D997B696E2}"/>
              </a:ext>
            </a:extLst>
          </p:cNvPr>
          <p:cNvPicPr>
            <a:picLocks noGrp="1" noChangeAspect="1"/>
          </p:cNvPicPr>
          <p:nvPr>
            <p:ph sz="quarter" idx="11"/>
          </p:nvPr>
        </p:nvPicPr>
        <p:blipFill>
          <a:blip r:embed="rId2"/>
          <a:stretch>
            <a:fillRect/>
          </a:stretch>
        </p:blipFill>
        <p:spPr>
          <a:xfrm>
            <a:off x="300794" y="1895932"/>
            <a:ext cx="6429375" cy="4591050"/>
          </a:xfrm>
        </p:spPr>
      </p:pic>
      <p:pic>
        <p:nvPicPr>
          <p:cNvPr id="9" name="Picture 8">
            <a:extLst>
              <a:ext uri="{FF2B5EF4-FFF2-40B4-BE49-F238E27FC236}">
                <a16:creationId xmlns:a16="http://schemas.microsoft.com/office/drawing/2014/main" id="{3740A098-9147-B809-323C-CE52C7CB4268}"/>
              </a:ext>
            </a:extLst>
          </p:cNvPr>
          <p:cNvPicPr>
            <a:picLocks noChangeAspect="1"/>
          </p:cNvPicPr>
          <p:nvPr/>
        </p:nvPicPr>
        <p:blipFill>
          <a:blip r:embed="rId3"/>
          <a:stretch>
            <a:fillRect/>
          </a:stretch>
        </p:blipFill>
        <p:spPr>
          <a:xfrm>
            <a:off x="6730169" y="1895932"/>
            <a:ext cx="4467225" cy="4591050"/>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931-F348-4A41-A5F4-69657F3CA0F6}"/>
              </a:ext>
            </a:extLst>
          </p:cNvPr>
          <p:cNvSpPr>
            <a:spLocks noGrp="1"/>
          </p:cNvSpPr>
          <p:nvPr>
            <p:ph type="title"/>
          </p:nvPr>
        </p:nvSpPr>
        <p:spPr>
          <a:xfrm>
            <a:off x="914400" y="2016332"/>
            <a:ext cx="3924300" cy="2434386"/>
          </a:xfrm>
        </p:spPr>
        <p:txBody>
          <a:bodyPr/>
          <a:lstStyle/>
          <a:p>
            <a:r>
              <a:rPr lang="en-US" dirty="0"/>
              <a:t>Thank you</a:t>
            </a:r>
          </a:p>
        </p:txBody>
      </p:sp>
      <p:pic>
        <p:nvPicPr>
          <p:cNvPr id="30" name="Picture Placeholder 29" descr="close up of leaves">
            <a:extLst>
              <a:ext uri="{FF2B5EF4-FFF2-40B4-BE49-F238E27FC236}">
                <a16:creationId xmlns:a16="http://schemas.microsoft.com/office/drawing/2014/main" id="{F17D888B-B94F-48D0-ABAF-32CE1164DE5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5500468" y="-1"/>
            <a:ext cx="6400800" cy="6852107"/>
          </a:xfrm>
        </p:spPr>
      </p:pic>
      <p:sp>
        <p:nvSpPr>
          <p:cNvPr id="38" name="Date Placeholder 37">
            <a:extLst>
              <a:ext uri="{FF2B5EF4-FFF2-40B4-BE49-F238E27FC236}">
                <a16:creationId xmlns:a16="http://schemas.microsoft.com/office/drawing/2014/main" id="{44BB509D-E79A-48CF-9C7A-2B385FD379AF}"/>
              </a:ext>
            </a:extLst>
          </p:cNvPr>
          <p:cNvSpPr>
            <a:spLocks noGrp="1"/>
          </p:cNvSpPr>
          <p:nvPr>
            <p:ph type="dt" sz="half" idx="2"/>
          </p:nvPr>
        </p:nvSpPr>
        <p:spPr/>
        <p:txBody>
          <a:bodyPr/>
          <a:lstStyle/>
          <a:p>
            <a:fld id="{478CD27B-109C-41C9-9CF4-85F532F66BBB}" type="datetime1">
              <a:rPr lang="en-US" smtClean="0"/>
              <a:t>7/14/2024</a:t>
            </a:fld>
            <a:endParaRPr lang="en-US" dirty="0"/>
          </a:p>
        </p:txBody>
      </p:sp>
      <p:sp>
        <p:nvSpPr>
          <p:cNvPr id="39" name="Slide Number Placeholder 38">
            <a:extLst>
              <a:ext uri="{FF2B5EF4-FFF2-40B4-BE49-F238E27FC236}">
                <a16:creationId xmlns:a16="http://schemas.microsoft.com/office/drawing/2014/main" id="{25AC8E0E-F9A1-4D3C-8AB5-4C215FD5C66A}"/>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344939837"/>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354EB2991ABB4E8938767B29E9C06D" ma:contentTypeVersion="5" ma:contentTypeDescription="Create a new document." ma:contentTypeScope="" ma:versionID="2d0a21171037b33a961faa5e37085485">
  <xsd:schema xmlns:xsd="http://www.w3.org/2001/XMLSchema" xmlns:xs="http://www.w3.org/2001/XMLSchema" xmlns:p="http://schemas.microsoft.com/office/2006/metadata/properties" xmlns:ns3="1d2b4bd3-bdad-4a3c-8915-a4fb806345db" targetNamespace="http://schemas.microsoft.com/office/2006/metadata/properties" ma:root="true" ma:fieldsID="82e9f3cc1957c5be8168b61321eee17f" ns3:_="">
    <xsd:import namespace="1d2b4bd3-bdad-4a3c-8915-a4fb806345d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2b4bd3-bdad-4a3c-8915-a4fb806345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D0976319-4513-485C-AD3A-E56C39927A38}">
  <ds:schemaRefs>
    <ds:schemaRef ds:uri="http://schemas.microsoft.com/office/2006/documentManagement/types"/>
    <ds:schemaRef ds:uri="1d2b4bd3-bdad-4a3c-8915-a4fb806345db"/>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C796B31-E0E6-4ABD-B5A7-28448D419C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2b4bd3-bdad-4a3c-8915-a4fb806345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28</TotalTime>
  <Words>225</Words>
  <Application>Microsoft Office PowerPoint</Application>
  <PresentationFormat>Widescreen</PresentationFormat>
  <Paragraphs>29</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Baskerville Old Face</vt:lpstr>
      <vt:lpstr>Biome Light</vt:lpstr>
      <vt:lpstr>Calibri</vt:lpstr>
      <vt:lpstr>Office Theme</vt:lpstr>
      <vt:lpstr>Crop Production Analysis in India</vt:lpstr>
      <vt:lpstr>Introduction</vt:lpstr>
      <vt:lpstr>           Details Of Data    The data for this analysis would encompass a vast dataset on crop production in India over several years. This dataset could include information from various sources: State name, District name, Crop year, Season, Area, Production  </vt:lpstr>
      <vt:lpstr>Main KPIs </vt:lpstr>
      <vt:lpstr>My Dashboard </vt:lpstr>
      <vt:lpstr>My Dashboard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KATRAGADDA YOCHANA</dc:creator>
  <cp:lastModifiedBy>KATRAGADDA YOCHANA</cp:lastModifiedBy>
  <cp:revision>1</cp:revision>
  <dcterms:created xsi:type="dcterms:W3CDTF">2024-07-14T18:00:12Z</dcterms:created>
  <dcterms:modified xsi:type="dcterms:W3CDTF">2024-07-14T18:28:22Z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0x0101009D354EB2991ABB4E8938767B29E9C06D</vt:lpwstr>
  </property>
</Properties>
</file>